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4" r:id="rId6"/>
    <p:sldId id="261" r:id="rId7"/>
    <p:sldId id="262" r:id="rId8"/>
    <p:sldId id="266" r:id="rId9"/>
    <p:sldId id="263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3B4A"/>
    <a:srgbClr val="E7342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7"/>
    <p:restoredTop sz="94696"/>
  </p:normalViewPr>
  <p:slideViewPr>
    <p:cSldViewPr snapToGrid="0" snapToObjects="1">
      <p:cViewPr>
        <p:scale>
          <a:sx n="60" d="100"/>
          <a:sy n="60" d="100"/>
        </p:scale>
        <p:origin x="56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image4.jp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B7E50-222D-114B-9015-127C337D6BB4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28006-C80F-CF4D-A8AD-C13928FFD1B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685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22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39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678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677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32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173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286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277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9862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8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121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62820-9B14-CD46-A65C-A096A5BCD7D2}" type="datetimeFigureOut">
              <a:rPr lang="de-DE" smtClean="0"/>
              <a:t>05.03.17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138E5-08E1-C24A-8C59-A7E0DDB746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629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CollegiateHeavyOutline" charset="0"/>
          <a:ea typeface="CollegiateHeavyOutline" charset="0"/>
          <a:cs typeface="CollegiateHeavyOutline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Franklin Gothic Demi" charset="0"/>
          <a:ea typeface="Franklin Gothic Demi" charset="0"/>
          <a:cs typeface="Franklin Gothic Demi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Franklin Gothic Demi" charset="0"/>
          <a:ea typeface="Franklin Gothic Demi" charset="0"/>
          <a:cs typeface="Franklin Gothic Demi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Franklin Gothic Demi" charset="0"/>
          <a:ea typeface="Franklin Gothic Demi" charset="0"/>
          <a:cs typeface="Franklin Gothic Demi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Franklin Gothic Demi" charset="0"/>
          <a:ea typeface="Franklin Gothic Demi" charset="0"/>
          <a:cs typeface="Franklin Gothic Demi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Franklin Gothic Demi" charset="0"/>
          <a:ea typeface="Franklin Gothic Demi" charset="0"/>
          <a:cs typeface="Franklin Gothic Dem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u-west-1.console.aws.amazon.com/cloudwatch" TargetMode="External"/><Relationship Id="rId4" Type="http://schemas.openxmlformats.org/officeDocument/2006/relationships/hyperlink" Target="https://eu-west-1.console.aws.amazon.com/lambda/" TargetMode="External"/><Relationship Id="rId5" Type="http://schemas.openxmlformats.org/officeDocument/2006/relationships/hyperlink" Target="https://aws.amazon.com/blogs/compute/nodejs-packages-in-lambda/" TargetMode="External"/><Relationship Id="rId6" Type="http://schemas.openxmlformats.org/officeDocument/2006/relationships/hyperlink" Target="https://github.com/alexa/skill-sample-nodejs-fact" TargetMode="External"/><Relationship Id="rId7" Type="http://schemas.openxmlformats.org/officeDocument/2006/relationships/hyperlink" Target="https://github.com/alexa" TargetMode="External"/><Relationship Id="rId8" Type="http://schemas.openxmlformats.org/officeDocument/2006/relationships/hyperlink" Target="https://forums.developer.amazon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mazon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fabianhippmann@gmail.com)" TargetMode="External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florian@sbg.at)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033094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-2226" y="0"/>
            <a:ext cx="12194226" cy="8033094"/>
          </a:xfrm>
          <a:prstGeom prst="rect">
            <a:avLst/>
          </a:prstGeom>
          <a:solidFill>
            <a:srgbClr val="00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787287" y="4269008"/>
            <a:ext cx="7404713" cy="2588992"/>
          </a:xfrm>
          <a:prstGeom prst="rect">
            <a:avLst/>
          </a:prstGeom>
          <a:solidFill>
            <a:srgbClr val="F73B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6781" y="4269006"/>
            <a:ext cx="6870023" cy="2588993"/>
          </a:xfrm>
        </p:spPr>
        <p:txBody>
          <a:bodyPr anchor="ctr"/>
          <a:lstStyle/>
          <a:p>
            <a:pPr algn="l"/>
            <a:r>
              <a:rPr lang="de-DE" sz="7200" dirty="0">
                <a:solidFill>
                  <a:schemeClr val="bg1"/>
                </a:solidFill>
                <a:latin typeface="Montserrat" panose="02000505000000020004" pitchFamily="2" charset="0"/>
              </a:rPr>
              <a:t>Palfinger </a:t>
            </a:r>
            <a:r>
              <a:rPr lang="de-DE" sz="7200" dirty="0" err="1">
                <a:solidFill>
                  <a:schemeClr val="bg1"/>
                </a:solidFill>
                <a:latin typeface="Montserrat" panose="02000505000000020004" pitchFamily="2" charset="0"/>
              </a:rPr>
              <a:t>as</a:t>
            </a:r>
            <a:r>
              <a:rPr lang="de-DE" sz="7200" dirty="0">
                <a:solidFill>
                  <a:schemeClr val="bg1"/>
                </a:solidFill>
                <a:latin typeface="Montserrat" panose="02000505000000020004" pitchFamily="2" charset="0"/>
              </a:rPr>
              <a:t> </a:t>
            </a:r>
            <a:br>
              <a:rPr lang="de-DE" sz="7200" dirty="0">
                <a:solidFill>
                  <a:schemeClr val="bg1"/>
                </a:solidFill>
                <a:latin typeface="Montserrat" panose="02000505000000020004" pitchFamily="2" charset="0"/>
              </a:rPr>
            </a:br>
            <a:r>
              <a:rPr lang="de-DE" sz="7200" dirty="0">
                <a:solidFill>
                  <a:schemeClr val="bg1"/>
                </a:solidFill>
                <a:latin typeface="Montserrat" panose="02000505000000020004" pitchFamily="2" charset="0"/>
              </a:rPr>
              <a:t>a Service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146781" y="7150908"/>
            <a:ext cx="6870023" cy="614677"/>
          </a:xfrm>
        </p:spPr>
        <p:txBody>
          <a:bodyPr>
            <a:normAutofit lnSpcReduction="10000"/>
          </a:bodyPr>
          <a:lstStyle/>
          <a:p>
            <a:pPr algn="l"/>
            <a:r>
              <a:rPr lang="de-DE" sz="4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Dallas Cowboys</a:t>
            </a:r>
          </a:p>
        </p:txBody>
      </p:sp>
    </p:spTree>
    <p:extLst>
      <p:ext uri="{BB962C8B-B14F-4D97-AF65-F5344CB8AC3E}">
        <p14:creationId xmlns:p14="http://schemas.microsoft.com/office/powerpoint/2010/main" val="1933809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/>
        </p:nvGrpSpPr>
        <p:grpSpPr>
          <a:xfrm>
            <a:off x="0" y="0"/>
            <a:ext cx="12204700" cy="1408233"/>
            <a:chOff x="0" y="0"/>
            <a:chExt cx="12204700" cy="1408233"/>
          </a:xfrm>
        </p:grpSpPr>
        <p:sp>
          <p:nvSpPr>
            <p:cNvPr id="9" name="Rechteck 8"/>
            <p:cNvSpPr/>
            <p:nvPr/>
          </p:nvSpPr>
          <p:spPr>
            <a:xfrm>
              <a:off x="0" y="0"/>
              <a:ext cx="12204700" cy="1408233"/>
            </a:xfrm>
            <a:prstGeom prst="rect">
              <a:avLst/>
            </a:prstGeom>
            <a:solidFill>
              <a:srgbClr val="F73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0" name="Titel 1"/>
            <p:cNvSpPr txBox="1">
              <a:spLocks/>
            </p:cNvSpPr>
            <p:nvPr/>
          </p:nvSpPr>
          <p:spPr>
            <a:xfrm>
              <a:off x="12700" y="59722"/>
              <a:ext cx="12192000" cy="134851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kern="1200">
                  <a:solidFill>
                    <a:schemeClr val="tx1"/>
                  </a:solidFill>
                  <a:latin typeface="CollegiateHeavyOutline" charset="0"/>
                  <a:ea typeface="CollegiateHeavyOutline" charset="0"/>
                  <a:cs typeface="CollegiateHeavyOutline" charset="0"/>
                </a:defRPr>
              </a:lvl1pPr>
            </a:lstStyle>
            <a:p>
              <a:pPr algn="ctr"/>
              <a:r>
                <a:rPr lang="de-DE" sz="4800" b="1" dirty="0" smtClean="0">
                  <a:solidFill>
                    <a:schemeClr val="bg1"/>
                  </a:solidFill>
                  <a:latin typeface="Montserrat" panose="02000505000000020004" pitchFamily="2" charset="0"/>
                </a:rPr>
                <a:t>Links</a:t>
              </a:r>
              <a:endParaRPr lang="de-DE" sz="4800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297712" y="1765005"/>
            <a:ext cx="1144063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Application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:</a:t>
            </a:r>
            <a:r>
              <a:rPr lang="de-DE" sz="28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de-DE" sz="2800" dirty="0">
                <a:latin typeface="Open Sans" charset="0"/>
                <a:ea typeface="Open Sans" charset="0"/>
                <a:cs typeface="Open Sans" charset="0"/>
              </a:rPr>
            </a:b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2"/>
              </a:rPr>
              <a:t>http</a:t>
            </a: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2"/>
              </a:rPr>
              <a:t>://phplaravel-34738-81763-225945.cloudwaysapps.com/</a:t>
            </a:r>
          </a:p>
          <a:p>
            <a:pPr marL="457200" indent="-457200">
              <a:buFont typeface="Arial" charset="0"/>
              <a:buChar char="•"/>
            </a:pPr>
            <a:endParaRPr lang="de-DE" sz="2800" dirty="0">
              <a:latin typeface="Open Sans" charset="0"/>
              <a:ea typeface="Open Sans" charset="0"/>
              <a:cs typeface="Open Sans" charset="0"/>
              <a:hlinkClick r:id="rId2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2"/>
              </a:rPr>
              <a:t>https</a:t>
            </a: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2"/>
              </a:rPr>
              <a:t>://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2"/>
              </a:rPr>
              <a:t>developer.amazon.com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3"/>
              </a:rPr>
              <a:t>https://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3"/>
              </a:rPr>
              <a:t>eu-west-1.console.aws.amazon.com/cloudwatch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4"/>
              </a:rPr>
              <a:t>https://eu-west-1.console.aws.amazon.com/lambda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4"/>
              </a:rPr>
              <a:t>/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5"/>
              </a:rPr>
              <a:t>https://aws.amazon.com/blogs/compute/nodejs-packages-in-lambda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5"/>
              </a:rPr>
              <a:t>/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6"/>
              </a:rPr>
              <a:t>https://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7"/>
              </a:rPr>
              <a:t>github.com/alexa</a:t>
            </a:r>
            <a:endParaRPr lang="de-DE" sz="2800" dirty="0" smtClean="0">
              <a:latin typeface="Open Sans" charset="0"/>
              <a:ea typeface="Open Sans" charset="0"/>
              <a:cs typeface="Open Sans" charset="0"/>
              <a:hlinkClick r:id="rId8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8"/>
              </a:rPr>
              <a:t>https</a:t>
            </a:r>
            <a:r>
              <a:rPr lang="de-DE" sz="2800" dirty="0">
                <a:latin typeface="Open Sans" charset="0"/>
                <a:ea typeface="Open Sans" charset="0"/>
                <a:cs typeface="Open Sans" charset="0"/>
                <a:hlinkClick r:id="rId8"/>
              </a:rPr>
              <a:t>://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8"/>
              </a:rPr>
              <a:t>forums.developer.amazon.com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60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2"/>
          <a:srcRect l="13921" r="13767"/>
          <a:stretch/>
        </p:blipFill>
        <p:spPr>
          <a:xfrm>
            <a:off x="6248400" y="1427813"/>
            <a:ext cx="5956300" cy="5487867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 rotWithShape="1">
          <a:blip r:embed="rId3"/>
          <a:srcRect l="12761" r="19931"/>
          <a:stretch/>
        </p:blipFill>
        <p:spPr>
          <a:xfrm>
            <a:off x="12700" y="1294993"/>
            <a:ext cx="6223000" cy="5602167"/>
          </a:xfrm>
          <a:prstGeom prst="rect">
            <a:avLst/>
          </a:prstGeom>
        </p:spPr>
      </p:pic>
      <p:sp>
        <p:nvSpPr>
          <p:cNvPr id="26" name="Flussdiagramm: Prozess 25"/>
          <p:cNvSpPr/>
          <p:nvPr/>
        </p:nvSpPr>
        <p:spPr>
          <a:xfrm>
            <a:off x="12700" y="1408233"/>
            <a:ext cx="12192000" cy="5507447"/>
          </a:xfrm>
          <a:prstGeom prst="flowChartProcess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grpSp>
        <p:nvGrpSpPr>
          <p:cNvPr id="13" name="Gruppieren 12"/>
          <p:cNvGrpSpPr/>
          <p:nvPr/>
        </p:nvGrpSpPr>
        <p:grpSpPr>
          <a:xfrm>
            <a:off x="0" y="0"/>
            <a:ext cx="12204700" cy="1408233"/>
            <a:chOff x="0" y="0"/>
            <a:chExt cx="12204700" cy="1408233"/>
          </a:xfrm>
        </p:grpSpPr>
        <p:sp>
          <p:nvSpPr>
            <p:cNvPr id="9" name="Rechteck 8"/>
            <p:cNvSpPr/>
            <p:nvPr/>
          </p:nvSpPr>
          <p:spPr>
            <a:xfrm>
              <a:off x="0" y="0"/>
              <a:ext cx="12204700" cy="1408233"/>
            </a:xfrm>
            <a:prstGeom prst="rect">
              <a:avLst/>
            </a:prstGeom>
            <a:solidFill>
              <a:srgbClr val="F73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0" name="Titel 1"/>
            <p:cNvSpPr txBox="1">
              <a:spLocks/>
            </p:cNvSpPr>
            <p:nvPr/>
          </p:nvSpPr>
          <p:spPr>
            <a:xfrm>
              <a:off x="12700" y="59722"/>
              <a:ext cx="12192000" cy="134851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kern="1200">
                  <a:solidFill>
                    <a:schemeClr val="tx1"/>
                  </a:solidFill>
                  <a:latin typeface="CollegiateHeavyOutline" charset="0"/>
                  <a:ea typeface="CollegiateHeavyOutline" charset="0"/>
                  <a:cs typeface="CollegiateHeavyOutline" charset="0"/>
                </a:defRPr>
              </a:lvl1pPr>
            </a:lstStyle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DIGITAL TRANSFORMATION</a:t>
              </a:r>
            </a:p>
          </p:txBody>
        </p:sp>
      </p:grpSp>
      <p:sp>
        <p:nvSpPr>
          <p:cNvPr id="19" name="Flussdiagramm: Prozess 18"/>
          <p:cNvSpPr/>
          <p:nvPr/>
        </p:nvSpPr>
        <p:spPr>
          <a:xfrm>
            <a:off x="528684" y="5588000"/>
            <a:ext cx="4957716" cy="973294"/>
          </a:xfrm>
          <a:prstGeom prst="flowChartProcess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800" dirty="0" err="1">
                <a:latin typeface="Montserrat" panose="02000505000000020004" pitchFamily="2" charset="0"/>
              </a:rPr>
              <a:t>Machine</a:t>
            </a:r>
            <a:r>
              <a:rPr lang="de-AT" sz="2800" dirty="0">
                <a:latin typeface="Montserrat" panose="02000505000000020004" pitchFamily="2" charset="0"/>
              </a:rPr>
              <a:t> Provider</a:t>
            </a:r>
          </a:p>
        </p:txBody>
      </p:sp>
      <p:sp>
        <p:nvSpPr>
          <p:cNvPr id="20" name="Flussdiagramm: Prozess 19"/>
          <p:cNvSpPr/>
          <p:nvPr/>
        </p:nvSpPr>
        <p:spPr>
          <a:xfrm>
            <a:off x="6887392" y="5588000"/>
            <a:ext cx="4957716" cy="973294"/>
          </a:xfrm>
          <a:prstGeom prst="flowChartProcess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800" dirty="0" err="1">
                <a:latin typeface="Montserrat" panose="02000505000000020004" pitchFamily="2" charset="0"/>
              </a:rPr>
              <a:t>MachineProvider</a:t>
            </a:r>
            <a:endParaRPr lang="de-AT" sz="2800" dirty="0">
              <a:latin typeface="Montserrat" panose="02000505000000020004" pitchFamily="2" charset="0"/>
            </a:endParaRPr>
          </a:p>
        </p:txBody>
      </p:sp>
      <p:sp>
        <p:nvSpPr>
          <p:cNvPr id="7" name="Pfeil nach rechts 6"/>
          <p:cNvSpPr/>
          <p:nvPr/>
        </p:nvSpPr>
        <p:spPr>
          <a:xfrm>
            <a:off x="5836981" y="3219508"/>
            <a:ext cx="1353881" cy="1443716"/>
          </a:xfrm>
          <a:prstGeom prst="rightArrow">
            <a:avLst>
              <a:gd name="adj1" fmla="val 53441"/>
              <a:gd name="adj2" fmla="val 110224"/>
            </a:avLst>
          </a:prstGeom>
          <a:solidFill>
            <a:srgbClr val="F73B4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836981" y="37567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>
                <a:solidFill>
                  <a:schemeClr val="bg1"/>
                </a:solidFill>
                <a:latin typeface="Montserrat" panose="02000505000000020004" pitchFamily="2" charset="0"/>
              </a:rPr>
              <a:t>WIRD</a:t>
            </a:r>
          </a:p>
        </p:txBody>
      </p:sp>
      <p:sp>
        <p:nvSpPr>
          <p:cNvPr id="25" name="Flussdiagramm: Prozess 24"/>
          <p:cNvSpPr/>
          <p:nvPr/>
        </p:nvSpPr>
        <p:spPr>
          <a:xfrm>
            <a:off x="6741342" y="5588000"/>
            <a:ext cx="4957716" cy="973294"/>
          </a:xfrm>
          <a:prstGeom prst="flowChartProcess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800" dirty="0">
                <a:latin typeface="Montserrat" panose="02000505000000020004" pitchFamily="2" charset="0"/>
              </a:rPr>
              <a:t>Service Provider</a:t>
            </a:r>
          </a:p>
        </p:txBody>
      </p:sp>
    </p:spTree>
    <p:extLst>
      <p:ext uri="{BB962C8B-B14F-4D97-AF65-F5344CB8AC3E}">
        <p14:creationId xmlns:p14="http://schemas.microsoft.com/office/powerpoint/2010/main" val="760884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12204700" cy="6858000"/>
          </a:xfrm>
          <a:prstGeom prst="rect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12700" y="0"/>
            <a:ext cx="12192000" cy="685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CollegiateHeavyOutline" charset="0"/>
                <a:ea typeface="CollegiateHeavyOutline" charset="0"/>
                <a:cs typeface="CollegiateHeavyOutline" charset="0"/>
              </a:defRPr>
            </a:lvl1pPr>
          </a:lstStyle>
          <a:p>
            <a:pPr algn="ctr"/>
            <a:r>
              <a:rPr lang="de-DE" sz="8000" b="1" dirty="0">
                <a:solidFill>
                  <a:schemeClr val="bg1"/>
                </a:solidFill>
                <a:latin typeface="Montserrat" panose="02000505000000020004" pitchFamily="2" charset="0"/>
              </a:rPr>
              <a:t>SHOWCASE</a:t>
            </a:r>
          </a:p>
        </p:txBody>
      </p:sp>
    </p:spTree>
    <p:extLst>
      <p:ext uri="{BB962C8B-B14F-4D97-AF65-F5344CB8AC3E}">
        <p14:creationId xmlns:p14="http://schemas.microsoft.com/office/powerpoint/2010/main" val="2014603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fik 27"/>
          <p:cNvPicPr>
            <a:picLocks noChangeAspect="1"/>
          </p:cNvPicPr>
          <p:nvPr/>
        </p:nvPicPr>
        <p:blipFill rotWithShape="1">
          <a:blip r:embed="rId2"/>
          <a:srcRect t="10187" b="13062"/>
          <a:stretch/>
        </p:blipFill>
        <p:spPr>
          <a:xfrm>
            <a:off x="-12700" y="-167410"/>
            <a:ext cx="12204700" cy="7025410"/>
          </a:xfrm>
          <a:prstGeom prst="rect">
            <a:avLst/>
          </a:prstGeom>
        </p:spPr>
      </p:pic>
      <p:sp>
        <p:nvSpPr>
          <p:cNvPr id="42" name="Rechteck 41"/>
          <p:cNvSpPr/>
          <p:nvPr/>
        </p:nvSpPr>
        <p:spPr>
          <a:xfrm>
            <a:off x="0" y="-227133"/>
            <a:ext cx="12204700" cy="7025409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30" name="Rechteck 29"/>
          <p:cNvSpPr/>
          <p:nvPr/>
        </p:nvSpPr>
        <p:spPr>
          <a:xfrm>
            <a:off x="-12700" y="-227133"/>
            <a:ext cx="12204700" cy="1408233"/>
          </a:xfrm>
          <a:prstGeom prst="rect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167411"/>
            <a:ext cx="12192000" cy="1348511"/>
          </a:xfrm>
        </p:spPr>
        <p:txBody>
          <a:bodyPr/>
          <a:lstStyle/>
          <a:p>
            <a:pPr algn="ctr"/>
            <a:r>
              <a:rPr lang="de-DE" sz="4800" b="1" dirty="0">
                <a:solidFill>
                  <a:schemeClr val="bg1"/>
                </a:solidFill>
                <a:latin typeface="Montserrat" panose="02000505000000020004" pitchFamily="2" charset="0"/>
              </a:rPr>
              <a:t>BENEFITS</a:t>
            </a:r>
          </a:p>
        </p:txBody>
      </p:sp>
      <p:sp>
        <p:nvSpPr>
          <p:cNvPr id="45" name="Pfeil: Fünfeck 44"/>
          <p:cNvSpPr/>
          <p:nvPr/>
        </p:nvSpPr>
        <p:spPr>
          <a:xfrm>
            <a:off x="1574800" y="1684789"/>
            <a:ext cx="3213736" cy="991020"/>
          </a:xfrm>
          <a:prstGeom prst="homePlate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800" dirty="0" err="1">
                <a:latin typeface="Montserrat" panose="02000505000000020004" pitchFamily="2" charset="0"/>
              </a:rPr>
              <a:t>Local</a:t>
            </a:r>
            <a:r>
              <a:rPr lang="de-AT" sz="2800" dirty="0">
                <a:latin typeface="Montserrat" panose="02000505000000020004" pitchFamily="2" charset="0"/>
              </a:rPr>
              <a:t> Support</a:t>
            </a:r>
          </a:p>
        </p:txBody>
      </p:sp>
      <p:sp>
        <p:nvSpPr>
          <p:cNvPr id="46" name="Pfeil: Fünfeck 45"/>
          <p:cNvSpPr/>
          <p:nvPr/>
        </p:nvSpPr>
        <p:spPr>
          <a:xfrm>
            <a:off x="1574800" y="2841031"/>
            <a:ext cx="3213736" cy="991020"/>
          </a:xfrm>
          <a:prstGeom prst="homePlate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dirty="0">
                <a:latin typeface="Montserrat" panose="02000505000000020004" pitchFamily="2" charset="0"/>
              </a:rPr>
              <a:t>Remote Support</a:t>
            </a:r>
          </a:p>
        </p:txBody>
      </p:sp>
      <p:sp>
        <p:nvSpPr>
          <p:cNvPr id="49" name="Rechteck 48"/>
          <p:cNvSpPr/>
          <p:nvPr/>
        </p:nvSpPr>
        <p:spPr>
          <a:xfrm>
            <a:off x="-12700" y="4533900"/>
            <a:ext cx="12230100" cy="2324100"/>
          </a:xfrm>
          <a:prstGeom prst="rect">
            <a:avLst/>
          </a:prstGeom>
          <a:solidFill>
            <a:srgbClr val="F73B4A">
              <a:alpha val="7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8" name="Pfeil: Fünfeck 47"/>
          <p:cNvSpPr/>
          <p:nvPr/>
        </p:nvSpPr>
        <p:spPr>
          <a:xfrm flipH="1">
            <a:off x="8362950" y="4799921"/>
            <a:ext cx="3009900" cy="638870"/>
          </a:xfrm>
          <a:prstGeom prst="homePlate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dirty="0">
                <a:latin typeface="Montserrat" panose="02000505000000020004" pitchFamily="2" charset="0"/>
              </a:rPr>
              <a:t>Software Rollout</a:t>
            </a:r>
          </a:p>
        </p:txBody>
      </p:sp>
      <p:sp>
        <p:nvSpPr>
          <p:cNvPr id="52" name="Pfeil: Fünfeck 51"/>
          <p:cNvSpPr/>
          <p:nvPr/>
        </p:nvSpPr>
        <p:spPr>
          <a:xfrm flipH="1">
            <a:off x="8362950" y="5738915"/>
            <a:ext cx="3009900" cy="638870"/>
          </a:xfrm>
          <a:prstGeom prst="homePlate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dirty="0">
                <a:latin typeface="Montserrat" panose="02000505000000020004" pitchFamily="2" charset="0"/>
              </a:rPr>
              <a:t>Share Economy</a:t>
            </a:r>
          </a:p>
        </p:txBody>
      </p:sp>
      <p:sp>
        <p:nvSpPr>
          <p:cNvPr id="56" name="Flussdiagramm: Prozess 55"/>
          <p:cNvSpPr/>
          <p:nvPr/>
        </p:nvSpPr>
        <p:spPr>
          <a:xfrm>
            <a:off x="5207045" y="2134249"/>
            <a:ext cx="4444955" cy="1168348"/>
          </a:xfrm>
          <a:prstGeom prst="flowChartProcess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4000" dirty="0" err="1">
                <a:latin typeface="Montserrat" panose="02000505000000020004" pitchFamily="2" charset="0"/>
              </a:rPr>
              <a:t>Efficient</a:t>
            </a:r>
            <a:r>
              <a:rPr lang="de-AT" sz="4000" dirty="0">
                <a:latin typeface="Montserrat" panose="02000505000000020004" pitchFamily="2" charset="0"/>
              </a:rPr>
              <a:t> Service</a:t>
            </a:r>
          </a:p>
        </p:txBody>
      </p:sp>
      <p:sp>
        <p:nvSpPr>
          <p:cNvPr id="57" name="Flussdiagramm: Prozess 56"/>
          <p:cNvSpPr/>
          <p:nvPr/>
        </p:nvSpPr>
        <p:spPr>
          <a:xfrm>
            <a:off x="2171745" y="4993216"/>
            <a:ext cx="4737055" cy="1168348"/>
          </a:xfrm>
          <a:prstGeom prst="flowChartProcess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4000" dirty="0">
                <a:latin typeface="Montserrat" panose="02000505000000020004" pitchFamily="2" charset="0"/>
              </a:rPr>
              <a:t>Future Proof</a:t>
            </a:r>
          </a:p>
        </p:txBody>
      </p:sp>
    </p:spTree>
    <p:extLst>
      <p:ext uri="{BB962C8B-B14F-4D97-AF65-F5344CB8AC3E}">
        <p14:creationId xmlns:p14="http://schemas.microsoft.com/office/powerpoint/2010/main" val="2113069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033094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-2226" y="0"/>
            <a:ext cx="12194226" cy="8033094"/>
          </a:xfrm>
          <a:prstGeom prst="rect">
            <a:avLst/>
          </a:prstGeom>
          <a:solidFill>
            <a:srgbClr val="00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4452" y="4742121"/>
            <a:ext cx="12196452" cy="3290973"/>
          </a:xfrm>
          <a:prstGeom prst="rect">
            <a:avLst/>
          </a:prstGeom>
          <a:solidFill>
            <a:srgbClr val="F73B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40242" y="4742121"/>
            <a:ext cx="11313042" cy="2115879"/>
          </a:xfrm>
        </p:spPr>
        <p:txBody>
          <a:bodyPr anchor="ctr"/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Dallas </a:t>
            </a:r>
            <a:r>
              <a:rPr lang="de-DE" sz="4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Cowboys</a:t>
            </a:r>
            <a:r>
              <a:rPr lang="de-DE" sz="4400" dirty="0" smtClean="0">
                <a:solidFill>
                  <a:schemeClr val="bg1"/>
                </a:solidFill>
                <a:latin typeface="Montserrat" panose="02000505000000020004" pitchFamily="2" charset="0"/>
              </a:rPr>
              <a:t/>
            </a:r>
            <a:br>
              <a:rPr lang="de-DE" sz="4400" dirty="0" smtClean="0">
                <a:solidFill>
                  <a:schemeClr val="bg1"/>
                </a:solidFill>
                <a:latin typeface="Montserrat" panose="02000505000000020004" pitchFamily="2" charset="0"/>
              </a:rPr>
            </a:br>
            <a:r>
              <a:rPr lang="de-DE" sz="7200" dirty="0" err="1" smtClean="0">
                <a:solidFill>
                  <a:schemeClr val="bg1"/>
                </a:solidFill>
                <a:latin typeface="Montserrat" panose="02000505000000020004" pitchFamily="2" charset="0"/>
              </a:rPr>
              <a:t>Thank</a:t>
            </a:r>
            <a:r>
              <a:rPr lang="de-DE" sz="7200" dirty="0" smtClean="0">
                <a:solidFill>
                  <a:schemeClr val="bg1"/>
                </a:solidFill>
                <a:latin typeface="Montserrat" panose="02000505000000020004" pitchFamily="2" charset="0"/>
              </a:rPr>
              <a:t> </a:t>
            </a:r>
            <a:r>
              <a:rPr lang="de-DE" sz="7200" dirty="0" err="1" smtClean="0">
                <a:solidFill>
                  <a:schemeClr val="bg1"/>
                </a:solidFill>
                <a:latin typeface="Montserrat" panose="02000505000000020004" pitchFamily="2" charset="0"/>
              </a:rPr>
              <a:t>you</a:t>
            </a:r>
            <a:endParaRPr lang="de-DE" sz="7200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40242" y="6858000"/>
            <a:ext cx="11632018" cy="1175094"/>
          </a:xfrm>
        </p:spPr>
        <p:txBody>
          <a:bodyPr>
            <a:normAutofit/>
          </a:bodyPr>
          <a:lstStyle/>
          <a:p>
            <a:pPr algn="l"/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</a:t>
            </a:r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</a:t>
            </a:r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presentation</a:t>
            </a:r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 algn="l"/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github.com</a:t>
            </a:r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FabianHippmann</a:t>
            </a:r>
            <a:r>
              <a:rPr lang="de-DE" sz="28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/palfinger-</a:t>
            </a:r>
            <a:r>
              <a:rPr lang="de-DE" sz="28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hackathon</a:t>
            </a:r>
            <a:endParaRPr lang="de-DE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67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/>
          <p:cNvSpPr/>
          <p:nvPr/>
        </p:nvSpPr>
        <p:spPr>
          <a:xfrm>
            <a:off x="-12700" y="-227133"/>
            <a:ext cx="12204700" cy="7085133"/>
          </a:xfrm>
          <a:prstGeom prst="rect">
            <a:avLst/>
          </a:prstGeom>
          <a:solidFill>
            <a:srgbClr val="F7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227133"/>
            <a:ext cx="12192000" cy="7085133"/>
          </a:xfrm>
        </p:spPr>
        <p:txBody>
          <a:bodyPr/>
          <a:lstStyle/>
          <a:p>
            <a:pPr algn="ctr"/>
            <a:r>
              <a:rPr lang="de-DE" sz="4800" b="1" dirty="0">
                <a:solidFill>
                  <a:schemeClr val="bg1"/>
                </a:solidFill>
                <a:latin typeface="Montserrat" panose="02000505000000020004" pitchFamily="2" charset="0"/>
              </a:rPr>
              <a:t>ZUSATZINFOS</a:t>
            </a:r>
          </a:p>
        </p:txBody>
      </p:sp>
    </p:spTree>
    <p:extLst>
      <p:ext uri="{BB962C8B-B14F-4D97-AF65-F5344CB8AC3E}">
        <p14:creationId xmlns:p14="http://schemas.microsoft.com/office/powerpoint/2010/main" val="2451054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/>
        </p:nvGrpSpPr>
        <p:grpSpPr>
          <a:xfrm>
            <a:off x="0" y="0"/>
            <a:ext cx="12204700" cy="1408233"/>
            <a:chOff x="0" y="0"/>
            <a:chExt cx="12204700" cy="1408233"/>
          </a:xfrm>
        </p:grpSpPr>
        <p:sp>
          <p:nvSpPr>
            <p:cNvPr id="9" name="Rechteck 8"/>
            <p:cNvSpPr/>
            <p:nvPr/>
          </p:nvSpPr>
          <p:spPr>
            <a:xfrm>
              <a:off x="0" y="0"/>
              <a:ext cx="12204700" cy="1408233"/>
            </a:xfrm>
            <a:prstGeom prst="rect">
              <a:avLst/>
            </a:prstGeom>
            <a:solidFill>
              <a:srgbClr val="F73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0" name="Titel 1"/>
            <p:cNvSpPr txBox="1">
              <a:spLocks/>
            </p:cNvSpPr>
            <p:nvPr/>
          </p:nvSpPr>
          <p:spPr>
            <a:xfrm>
              <a:off x="12700" y="59722"/>
              <a:ext cx="12192000" cy="134851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kern="1200">
                  <a:solidFill>
                    <a:schemeClr val="tx1"/>
                  </a:solidFill>
                  <a:latin typeface="CollegiateHeavyOutline" charset="0"/>
                  <a:ea typeface="CollegiateHeavyOutline" charset="0"/>
                  <a:cs typeface="CollegiateHeavyOutline" charset="0"/>
                </a:defRPr>
              </a:lvl1pPr>
            </a:lstStyle>
            <a:p>
              <a:pPr algn="ctr"/>
              <a:r>
                <a:rPr lang="de-DE" sz="4800" b="1" dirty="0" smtClean="0">
                  <a:solidFill>
                    <a:schemeClr val="bg1"/>
                  </a:solidFill>
                  <a:latin typeface="Montserrat" panose="02000505000000020004" pitchFamily="2" charset="0"/>
                </a:rPr>
                <a:t>Team</a:t>
              </a:r>
              <a:endParaRPr lang="de-DE" sz="4800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297712" y="1765005"/>
            <a:ext cx="11440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Florian Bauer (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2"/>
              </a:rPr>
              <a:t>florian@sbg.at)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Fabian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Hippmann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(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  <a:hlinkClick r:id="rId3"/>
              </a:rPr>
              <a:t>fabianhippmann@gmail.com)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5" name="Bild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577" y="3221664"/>
            <a:ext cx="4224670" cy="31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27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/>
        </p:nvGrpSpPr>
        <p:grpSpPr>
          <a:xfrm>
            <a:off x="0" y="0"/>
            <a:ext cx="12204700" cy="1408233"/>
            <a:chOff x="0" y="0"/>
            <a:chExt cx="12204700" cy="1408233"/>
          </a:xfrm>
        </p:grpSpPr>
        <p:sp>
          <p:nvSpPr>
            <p:cNvPr id="9" name="Rechteck 8"/>
            <p:cNvSpPr/>
            <p:nvPr/>
          </p:nvSpPr>
          <p:spPr>
            <a:xfrm>
              <a:off x="0" y="0"/>
              <a:ext cx="12204700" cy="1408233"/>
            </a:xfrm>
            <a:prstGeom prst="rect">
              <a:avLst/>
            </a:prstGeom>
            <a:solidFill>
              <a:srgbClr val="F73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0" name="Titel 1"/>
            <p:cNvSpPr txBox="1">
              <a:spLocks/>
            </p:cNvSpPr>
            <p:nvPr/>
          </p:nvSpPr>
          <p:spPr>
            <a:xfrm>
              <a:off x="12700" y="59722"/>
              <a:ext cx="12192000" cy="134851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kern="1200">
                  <a:solidFill>
                    <a:schemeClr val="tx1"/>
                  </a:solidFill>
                  <a:latin typeface="CollegiateHeavyOutline" charset="0"/>
                  <a:ea typeface="CollegiateHeavyOutline" charset="0"/>
                  <a:cs typeface="CollegiateHeavyOutline" charset="0"/>
                </a:defRPr>
              </a:lvl1pPr>
            </a:lstStyle>
            <a:p>
              <a:pPr algn="ctr"/>
              <a:r>
                <a:rPr lang="de-DE" sz="4800" b="1" dirty="0" err="1" smtClean="0">
                  <a:solidFill>
                    <a:schemeClr val="bg1"/>
                  </a:solidFill>
                  <a:latin typeface="Montserrat" panose="02000505000000020004" pitchFamily="2" charset="0"/>
                </a:rPr>
                <a:t>TechStack</a:t>
              </a:r>
              <a:endParaRPr lang="de-DE" sz="4800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</p:txBody>
        </p:sp>
      </p:grpSp>
      <p:sp>
        <p:nvSpPr>
          <p:cNvPr id="3" name="Textfeld 2"/>
          <p:cNvSpPr txBox="1"/>
          <p:nvPr/>
        </p:nvSpPr>
        <p:spPr>
          <a:xfrm>
            <a:off x="5836981" y="37567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WIRD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97712" y="1765005"/>
            <a:ext cx="11440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Laravel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(PHP, Apache,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Mysql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NodeJS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(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Aws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, Lambda, Cloudwatch, Alexa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Skill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Set)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Mitmproxy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(Proxy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for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Palfinger App APIs)</a:t>
            </a: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7114660" y="3650971"/>
            <a:ext cx="2204483" cy="2388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smtClean="0">
                <a:latin typeface="Open Sans" charset="0"/>
                <a:ea typeface="Open Sans" charset="0"/>
                <a:cs typeface="Open Sans" charset="0"/>
              </a:rPr>
              <a:t>Palfinger </a:t>
            </a:r>
          </a:p>
          <a:p>
            <a:pPr algn="ctr"/>
            <a:r>
              <a:rPr lang="de-DE" sz="3200" dirty="0" smtClean="0">
                <a:latin typeface="Open Sans" charset="0"/>
                <a:ea typeface="Open Sans" charset="0"/>
                <a:cs typeface="Open Sans" charset="0"/>
              </a:rPr>
              <a:t>Assistance Hub</a:t>
            </a:r>
            <a:endParaRPr lang="de-DE" sz="3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705294" y="3650973"/>
            <a:ext cx="2016641" cy="238891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OnSite</a:t>
            </a:r>
            <a:r>
              <a:rPr lang="de-DE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 Device</a:t>
            </a:r>
          </a:p>
          <a:p>
            <a:pPr algn="ctr"/>
            <a:r>
              <a:rPr lang="de-DE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Echo </a:t>
            </a:r>
            <a:r>
              <a:rPr lang="de-DE" dirty="0" err="1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Dot</a:t>
            </a:r>
            <a:endParaRPr lang="de-DE" dirty="0" smtClean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algn="ctr"/>
            <a:endParaRPr lang="de-DE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algn="ctr"/>
            <a:r>
              <a:rPr lang="de-DE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Voice Output</a:t>
            </a:r>
            <a:endParaRPr lang="de-DE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3800107" y="3650971"/>
            <a:ext cx="2016641" cy="238891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Speech Recognition</a:t>
            </a:r>
          </a:p>
          <a:p>
            <a:pPr algn="ctr"/>
            <a:endParaRPr lang="de-DE" dirty="0" smtClean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algn="ctr"/>
            <a:r>
              <a:rPr lang="de-DE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AWS Lambda Service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2913321" y="3962634"/>
            <a:ext cx="786809" cy="0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6102350" y="3941366"/>
            <a:ext cx="919868" cy="0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 flipH="1">
            <a:off x="5971661" y="5422606"/>
            <a:ext cx="1050557" cy="21264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flipH="1">
            <a:off x="2775323" y="5465138"/>
            <a:ext cx="924807" cy="21264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Nach unten gekrümmter Pfeil 28"/>
          <p:cNvSpPr/>
          <p:nvPr/>
        </p:nvSpPr>
        <p:spPr>
          <a:xfrm>
            <a:off x="4274288" y="3735435"/>
            <a:ext cx="978197" cy="390597"/>
          </a:xfrm>
          <a:prstGeom prst="curvedDownArrow">
            <a:avLst>
              <a:gd name="adj1" fmla="val 25000"/>
              <a:gd name="adj2" fmla="val 46977"/>
              <a:gd name="adj3" fmla="val 25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30" name="Zylinder 29"/>
          <p:cNvSpPr/>
          <p:nvPr/>
        </p:nvSpPr>
        <p:spPr>
          <a:xfrm>
            <a:off x="10284713" y="3596731"/>
            <a:ext cx="1531087" cy="244315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latin typeface="Open Sans" charset="0"/>
                <a:ea typeface="Open Sans" charset="0"/>
                <a:cs typeface="Open Sans" charset="0"/>
              </a:rPr>
              <a:t>Extranet</a:t>
            </a:r>
            <a:br>
              <a:rPr lang="de-DE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de-DE" dirty="0" err="1" smtClean="0">
                <a:latin typeface="Open Sans" charset="0"/>
                <a:ea typeface="Open Sans" charset="0"/>
                <a:cs typeface="Open Sans" charset="0"/>
              </a:rPr>
              <a:t>Palfinger.com</a:t>
            </a:r>
            <a:endParaRPr lang="de-DE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33" name="Pfeil nach links und rechts 32"/>
          <p:cNvSpPr/>
          <p:nvPr/>
        </p:nvSpPr>
        <p:spPr>
          <a:xfrm>
            <a:off x="9462977" y="4678328"/>
            <a:ext cx="595423" cy="318977"/>
          </a:xfrm>
          <a:prstGeom prst="left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901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/>
        </p:nvGrpSpPr>
        <p:grpSpPr>
          <a:xfrm>
            <a:off x="0" y="0"/>
            <a:ext cx="12204700" cy="1408233"/>
            <a:chOff x="0" y="0"/>
            <a:chExt cx="12204700" cy="1408233"/>
          </a:xfrm>
        </p:grpSpPr>
        <p:sp>
          <p:nvSpPr>
            <p:cNvPr id="9" name="Rechteck 8"/>
            <p:cNvSpPr/>
            <p:nvPr/>
          </p:nvSpPr>
          <p:spPr>
            <a:xfrm>
              <a:off x="0" y="0"/>
              <a:ext cx="12204700" cy="1408233"/>
            </a:xfrm>
            <a:prstGeom prst="rect">
              <a:avLst/>
            </a:prstGeom>
            <a:solidFill>
              <a:srgbClr val="F73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0" name="Titel 1"/>
            <p:cNvSpPr txBox="1">
              <a:spLocks/>
            </p:cNvSpPr>
            <p:nvPr/>
          </p:nvSpPr>
          <p:spPr>
            <a:xfrm>
              <a:off x="12700" y="59722"/>
              <a:ext cx="12192000" cy="134851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kern="1200">
                  <a:solidFill>
                    <a:schemeClr val="tx1"/>
                  </a:solidFill>
                  <a:latin typeface="CollegiateHeavyOutline" charset="0"/>
                  <a:ea typeface="CollegiateHeavyOutline" charset="0"/>
                  <a:cs typeface="CollegiateHeavyOutline" charset="0"/>
                </a:defRPr>
              </a:lvl1pPr>
            </a:lstStyle>
            <a:p>
              <a:pPr algn="ctr"/>
              <a:r>
                <a:rPr lang="de-DE" sz="4800" b="1" dirty="0" smtClean="0">
                  <a:solidFill>
                    <a:schemeClr val="bg1"/>
                  </a:solidFill>
                  <a:latin typeface="Montserrat" panose="02000505000000020004" pitchFamily="2" charset="0"/>
                </a:rPr>
                <a:t>Testpilot</a:t>
              </a:r>
              <a:endParaRPr lang="de-DE" sz="4800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297712" y="1765005"/>
            <a:ext cx="114406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>
                <a:latin typeface="Open Sans" charset="0"/>
                <a:ea typeface="Open Sans" charset="0"/>
                <a:cs typeface="Open Sans" charset="0"/>
              </a:rPr>
              <a:t>Phase 1: New </a:t>
            </a:r>
            <a:r>
              <a:rPr lang="de-DE" sz="2800" b="1" dirty="0" err="1" smtClean="0">
                <a:latin typeface="Open Sans" charset="0"/>
                <a:ea typeface="Open Sans" charset="0"/>
                <a:cs typeface="Open Sans" charset="0"/>
              </a:rPr>
              <a:t>Horizon</a:t>
            </a:r>
            <a:endParaRPr lang="de-DE" sz="2800" b="1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Conception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of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>
                <a:latin typeface="Open Sans" charset="0"/>
                <a:ea typeface="Open Sans" charset="0"/>
                <a:cs typeface="Open Sans" charset="0"/>
              </a:rPr>
              <a:t>s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pecific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Usecase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and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Service Request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Development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of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possible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User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Intents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, 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Testing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with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regards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to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Surrounded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Noise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and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Environment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of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workers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Defined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Usecase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with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a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partner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to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see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usage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and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impact</a:t>
            </a: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Estimated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Project Time: </a:t>
            </a:r>
            <a:r>
              <a:rPr lang="de-DE" sz="2800" b="1" dirty="0" smtClean="0">
                <a:latin typeface="Open Sans" charset="0"/>
                <a:ea typeface="Open Sans" charset="0"/>
                <a:cs typeface="Open Sans" charset="0"/>
              </a:rPr>
              <a:t>2 </a:t>
            </a:r>
            <a:r>
              <a:rPr lang="de-DE" sz="2800" b="1" dirty="0" err="1" smtClean="0">
                <a:latin typeface="Open Sans" charset="0"/>
                <a:ea typeface="Open Sans" charset="0"/>
                <a:cs typeface="Open Sans" charset="0"/>
              </a:rPr>
              <a:t>months</a:t>
            </a:r>
            <a:endParaRPr lang="de-DE" sz="2800" b="1" dirty="0" smtClean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Goal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of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Project: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Does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a Voice Interface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speed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up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service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fulfillment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endParaRPr lang="de-DE" sz="2800" dirty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de-DE" sz="2800" b="1" dirty="0" smtClean="0">
                <a:latin typeface="Open Sans" charset="0"/>
                <a:ea typeface="Open Sans" charset="0"/>
                <a:cs typeface="Open Sans" charset="0"/>
              </a:rPr>
              <a:t>Phase 2: Expansion 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Additional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Usecases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, Secure Gateway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to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Crane </a:t>
            </a:r>
            <a:r>
              <a:rPr lang="de-DE" sz="2800" dirty="0" err="1" smtClean="0">
                <a:latin typeface="Open Sans" charset="0"/>
                <a:ea typeface="Open Sans" charset="0"/>
                <a:cs typeface="Open Sans" charset="0"/>
              </a:rPr>
              <a:t>operating</a:t>
            </a:r>
            <a:r>
              <a:rPr lang="de-DE" sz="2800" dirty="0" smtClean="0">
                <a:latin typeface="Open Sans" charset="0"/>
                <a:ea typeface="Open Sans" charset="0"/>
                <a:cs typeface="Open Sans" charset="0"/>
              </a:rPr>
              <a:t> System</a:t>
            </a: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160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Macintosh PowerPoint</Application>
  <PresentationFormat>Breitbild</PresentationFormat>
  <Paragraphs>58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Calibri</vt:lpstr>
      <vt:lpstr>CollegiateHeavyOutline</vt:lpstr>
      <vt:lpstr>Franklin Gothic Demi</vt:lpstr>
      <vt:lpstr>Montserrat</vt:lpstr>
      <vt:lpstr>Open Sans</vt:lpstr>
      <vt:lpstr>Arial</vt:lpstr>
      <vt:lpstr>Office-Design</vt:lpstr>
      <vt:lpstr>Palfinger as  a Service</vt:lpstr>
      <vt:lpstr>PowerPoint-Präsentation</vt:lpstr>
      <vt:lpstr>PowerPoint-Präsentation</vt:lpstr>
      <vt:lpstr>BENEFITS</vt:lpstr>
      <vt:lpstr>Team Dallas Cowboys Thank you</vt:lpstr>
      <vt:lpstr>ZUSATZINFOS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Palfinger as  a Service</dc:title>
  <dc:creator>Florian Bauer</dc:creator>
  <cp:lastModifiedBy>Florian Bauer</cp:lastModifiedBy>
  <cp:revision>27</cp:revision>
  <dcterms:created xsi:type="dcterms:W3CDTF">2017-03-05T08:56:38Z</dcterms:created>
  <dcterms:modified xsi:type="dcterms:W3CDTF">2017-03-05T13:26:31Z</dcterms:modified>
</cp:coreProperties>
</file>

<file path=docProps/thumbnail.jpeg>
</file>